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48A2"/>
    <a:srgbClr val="DFA5D8"/>
    <a:srgbClr val="9966FF"/>
    <a:srgbClr val="AD9D8D"/>
    <a:srgbClr val="746454"/>
    <a:srgbClr val="837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A01C9-88FB-4520-B874-5B9DC3AAD18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D2336-5609-4A3C-81A9-94EAA694CBC6}" type="slidenum">
              <a:rPr lang="en-US" smtClean="0"/>
              <a:t>‹#›</a:t>
            </a:fld>
            <a:endParaRPr lang="en-US"/>
          </a:p>
        </p:txBody>
      </p:sp>
    </p:spTree>
    <p:extLst>
      <p:ext uri="{BB962C8B-B14F-4D97-AF65-F5344CB8AC3E}">
        <p14:creationId xmlns:p14="http://schemas.microsoft.com/office/powerpoint/2010/main" val="18259181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01C9-88FB-4520-B874-5B9DC3AAD18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D2336-5609-4A3C-81A9-94EAA694CBC6}" type="slidenum">
              <a:rPr lang="en-US" smtClean="0"/>
              <a:t>‹#›</a:t>
            </a:fld>
            <a:endParaRPr lang="en-US"/>
          </a:p>
        </p:txBody>
      </p:sp>
    </p:spTree>
    <p:extLst>
      <p:ext uri="{BB962C8B-B14F-4D97-AF65-F5344CB8AC3E}">
        <p14:creationId xmlns:p14="http://schemas.microsoft.com/office/powerpoint/2010/main" val="102798420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01C9-88FB-4520-B874-5B9DC3AAD18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D2336-5609-4A3C-81A9-94EAA694CBC6}" type="slidenum">
              <a:rPr lang="en-US" smtClean="0"/>
              <a:t>‹#›</a:t>
            </a:fld>
            <a:endParaRPr lang="en-US"/>
          </a:p>
        </p:txBody>
      </p:sp>
    </p:spTree>
    <p:extLst>
      <p:ext uri="{BB962C8B-B14F-4D97-AF65-F5344CB8AC3E}">
        <p14:creationId xmlns:p14="http://schemas.microsoft.com/office/powerpoint/2010/main" val="51855800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01C9-88FB-4520-B874-5B9DC3AAD18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D2336-5609-4A3C-81A9-94EAA694CBC6}" type="slidenum">
              <a:rPr lang="en-US" smtClean="0"/>
              <a:t>‹#›</a:t>
            </a:fld>
            <a:endParaRPr lang="en-US"/>
          </a:p>
        </p:txBody>
      </p:sp>
    </p:spTree>
    <p:extLst>
      <p:ext uri="{BB962C8B-B14F-4D97-AF65-F5344CB8AC3E}">
        <p14:creationId xmlns:p14="http://schemas.microsoft.com/office/powerpoint/2010/main" val="285515802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A01C9-88FB-4520-B874-5B9DC3AAD18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D2336-5609-4A3C-81A9-94EAA694CBC6}" type="slidenum">
              <a:rPr lang="en-US" smtClean="0"/>
              <a:t>‹#›</a:t>
            </a:fld>
            <a:endParaRPr lang="en-US"/>
          </a:p>
        </p:txBody>
      </p:sp>
    </p:spTree>
    <p:extLst>
      <p:ext uri="{BB962C8B-B14F-4D97-AF65-F5344CB8AC3E}">
        <p14:creationId xmlns:p14="http://schemas.microsoft.com/office/powerpoint/2010/main" val="86606374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4A01C9-88FB-4520-B874-5B9DC3AAD184}"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D2336-5609-4A3C-81A9-94EAA694CBC6}" type="slidenum">
              <a:rPr lang="en-US" smtClean="0"/>
              <a:t>‹#›</a:t>
            </a:fld>
            <a:endParaRPr lang="en-US"/>
          </a:p>
        </p:txBody>
      </p:sp>
    </p:spTree>
    <p:extLst>
      <p:ext uri="{BB962C8B-B14F-4D97-AF65-F5344CB8AC3E}">
        <p14:creationId xmlns:p14="http://schemas.microsoft.com/office/powerpoint/2010/main" val="231269533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A01C9-88FB-4520-B874-5B9DC3AAD184}" type="datetimeFigureOut">
              <a:rPr lang="en-US" smtClean="0"/>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D2336-5609-4A3C-81A9-94EAA694CBC6}" type="slidenum">
              <a:rPr lang="en-US" smtClean="0"/>
              <a:t>‹#›</a:t>
            </a:fld>
            <a:endParaRPr lang="en-US"/>
          </a:p>
        </p:txBody>
      </p:sp>
    </p:spTree>
    <p:extLst>
      <p:ext uri="{BB962C8B-B14F-4D97-AF65-F5344CB8AC3E}">
        <p14:creationId xmlns:p14="http://schemas.microsoft.com/office/powerpoint/2010/main" val="311653484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A01C9-88FB-4520-B874-5B9DC3AAD184}" type="datetimeFigureOut">
              <a:rPr lang="en-US" smtClean="0"/>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D2336-5609-4A3C-81A9-94EAA694CBC6}" type="slidenum">
              <a:rPr lang="en-US" smtClean="0"/>
              <a:t>‹#›</a:t>
            </a:fld>
            <a:endParaRPr lang="en-US"/>
          </a:p>
        </p:txBody>
      </p:sp>
    </p:spTree>
    <p:extLst>
      <p:ext uri="{BB962C8B-B14F-4D97-AF65-F5344CB8AC3E}">
        <p14:creationId xmlns:p14="http://schemas.microsoft.com/office/powerpoint/2010/main" val="162370043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A01C9-88FB-4520-B874-5B9DC3AAD184}" type="datetimeFigureOut">
              <a:rPr lang="en-US" smtClean="0"/>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D2336-5609-4A3C-81A9-94EAA694CBC6}" type="slidenum">
              <a:rPr lang="en-US" smtClean="0"/>
              <a:t>‹#›</a:t>
            </a:fld>
            <a:endParaRPr lang="en-US"/>
          </a:p>
        </p:txBody>
      </p:sp>
    </p:spTree>
    <p:extLst>
      <p:ext uri="{BB962C8B-B14F-4D97-AF65-F5344CB8AC3E}">
        <p14:creationId xmlns:p14="http://schemas.microsoft.com/office/powerpoint/2010/main" val="30705054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A01C9-88FB-4520-B874-5B9DC3AAD184}"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D2336-5609-4A3C-81A9-94EAA694CBC6}" type="slidenum">
              <a:rPr lang="en-US" smtClean="0"/>
              <a:t>‹#›</a:t>
            </a:fld>
            <a:endParaRPr lang="en-US"/>
          </a:p>
        </p:txBody>
      </p:sp>
    </p:spTree>
    <p:extLst>
      <p:ext uri="{BB962C8B-B14F-4D97-AF65-F5344CB8AC3E}">
        <p14:creationId xmlns:p14="http://schemas.microsoft.com/office/powerpoint/2010/main" val="22944176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A01C9-88FB-4520-B874-5B9DC3AAD184}"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D2336-5609-4A3C-81A9-94EAA694CBC6}" type="slidenum">
              <a:rPr lang="en-US" smtClean="0"/>
              <a:t>‹#›</a:t>
            </a:fld>
            <a:endParaRPr lang="en-US"/>
          </a:p>
        </p:txBody>
      </p:sp>
    </p:spTree>
    <p:extLst>
      <p:ext uri="{BB962C8B-B14F-4D97-AF65-F5344CB8AC3E}">
        <p14:creationId xmlns:p14="http://schemas.microsoft.com/office/powerpoint/2010/main" val="324577293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A01C9-88FB-4520-B874-5B9DC3AAD184}" type="datetimeFigureOut">
              <a:rPr lang="en-US" smtClean="0"/>
              <a:t>4/1/2014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2336-5609-4A3C-81A9-94EAA694CBC6}" type="slidenum">
              <a:rPr lang="en-US" smtClean="0"/>
              <a:t>‹#›</a:t>
            </a:fld>
            <a:endParaRPr lang="en-US"/>
          </a:p>
        </p:txBody>
      </p:sp>
    </p:spTree>
    <p:extLst>
      <p:ext uri="{BB962C8B-B14F-4D97-AF65-F5344CB8AC3E}">
        <p14:creationId xmlns:p14="http://schemas.microsoft.com/office/powerpoint/2010/main" val="786197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3170099"/>
          </a:xfrm>
          <a:prstGeom prst="rect">
            <a:avLst/>
          </a:prstGeom>
          <a:noFill/>
        </p:spPr>
        <p:txBody>
          <a:bodyPr wrap="square" rtlCol="0">
            <a:spAutoFit/>
          </a:bodyPr>
          <a:lstStyle/>
          <a:p>
            <a:pPr algn="ctr"/>
            <a:endParaRPr lang="en-US" sz="4000" dirty="0" smtClean="0"/>
          </a:p>
          <a:p>
            <a:pPr algn="ctr"/>
            <a:endParaRPr lang="en-US" sz="4000" dirty="0"/>
          </a:p>
          <a:p>
            <a:pPr algn="ctr"/>
            <a:endParaRPr lang="en-US" sz="4000" dirty="0" smtClean="0"/>
          </a:p>
          <a:p>
            <a:pPr algn="ctr"/>
            <a:r>
              <a:rPr lang="en-US" sz="4000" b="1" dirty="0" smtClean="0">
                <a:solidFill>
                  <a:schemeClr val="bg1"/>
                </a:solidFill>
              </a:rPr>
              <a:t>John 5.31-47</a:t>
            </a:r>
          </a:p>
          <a:p>
            <a:pPr algn="ctr"/>
            <a:r>
              <a:rPr lang="en-US" sz="4000" b="1" dirty="0" smtClean="0">
                <a:solidFill>
                  <a:schemeClr val="bg1"/>
                </a:solidFill>
              </a:rPr>
              <a:t>Testimony for Jesus</a:t>
            </a:r>
            <a:endParaRPr lang="en-US" sz="4000" b="1" dirty="0">
              <a:solidFill>
                <a:schemeClr val="bg1"/>
              </a:solidFill>
            </a:endParaRPr>
          </a:p>
        </p:txBody>
      </p:sp>
    </p:spTree>
    <p:extLst>
      <p:ext uri="{BB962C8B-B14F-4D97-AF65-F5344CB8AC3E}">
        <p14:creationId xmlns:p14="http://schemas.microsoft.com/office/powerpoint/2010/main" val="160921138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7414054" y="3146002"/>
            <a:ext cx="1729946" cy="584775"/>
          </a:xfrm>
          <a:prstGeom prst="rect">
            <a:avLst/>
          </a:prstGeom>
          <a:noFill/>
        </p:spPr>
        <p:txBody>
          <a:bodyPr wrap="square" rtlCol="0">
            <a:spAutoFit/>
          </a:bodyPr>
          <a:lstStyle/>
          <a:p>
            <a:r>
              <a:rPr lang="en-US" sz="3200" dirty="0" smtClean="0">
                <a:solidFill>
                  <a:schemeClr val="bg1"/>
                </a:solidFill>
              </a:rPr>
              <a:t>Salvation</a:t>
            </a:r>
            <a:endParaRPr lang="en-US" sz="3200" dirty="0">
              <a:solidFill>
                <a:schemeClr val="bg1"/>
              </a:solidFill>
            </a:endParaRPr>
          </a:p>
        </p:txBody>
      </p:sp>
      <p:sp>
        <p:nvSpPr>
          <p:cNvPr id="3" name="TextBox 2"/>
          <p:cNvSpPr txBox="1"/>
          <p:nvPr/>
        </p:nvSpPr>
        <p:spPr>
          <a:xfrm>
            <a:off x="1935892" y="2084173"/>
            <a:ext cx="3781167" cy="2708434"/>
          </a:xfrm>
          <a:prstGeom prst="rect">
            <a:avLst/>
          </a:prstGeom>
          <a:noFill/>
        </p:spPr>
        <p:txBody>
          <a:bodyPr wrap="square" rtlCol="0">
            <a:spAutoFit/>
          </a:bodyPr>
          <a:lstStyle/>
          <a:p>
            <a:pPr>
              <a:spcBef>
                <a:spcPts val="600"/>
              </a:spcBef>
            </a:pPr>
            <a:endParaRPr lang="en-US" sz="3200" dirty="0" smtClean="0">
              <a:solidFill>
                <a:schemeClr val="bg1"/>
              </a:solidFill>
            </a:endParaRPr>
          </a:p>
          <a:p>
            <a:pPr>
              <a:spcBef>
                <a:spcPts val="600"/>
              </a:spcBef>
            </a:pPr>
            <a:r>
              <a:rPr lang="en-US" sz="3200" dirty="0" smtClean="0">
                <a:solidFill>
                  <a:schemeClr val="bg1"/>
                </a:solidFill>
              </a:rPr>
              <a:t>… in Jesus’ identity</a:t>
            </a:r>
          </a:p>
          <a:p>
            <a:pPr>
              <a:spcBef>
                <a:spcPts val="600"/>
              </a:spcBef>
            </a:pPr>
            <a:r>
              <a:rPr lang="en-US" sz="3200" dirty="0" smtClean="0">
                <a:solidFill>
                  <a:schemeClr val="bg1"/>
                </a:solidFill>
              </a:rPr>
              <a:t>… in Jesus’ offer of salvation through his sacrifice on the cross</a:t>
            </a:r>
            <a:endParaRPr lang="en-US" sz="3200" dirty="0">
              <a:solidFill>
                <a:schemeClr val="bg1"/>
              </a:solidFill>
            </a:endParaRPr>
          </a:p>
        </p:txBody>
      </p:sp>
      <p:cxnSp>
        <p:nvCxnSpPr>
          <p:cNvPr id="12" name="Straight Arrow Connector 11"/>
          <p:cNvCxnSpPr/>
          <p:nvPr/>
        </p:nvCxnSpPr>
        <p:spPr>
          <a:xfrm flipV="1">
            <a:off x="1334528" y="3006811"/>
            <a:ext cx="675504" cy="489984"/>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3204407"/>
            <a:ext cx="1466335" cy="584775"/>
          </a:xfrm>
          <a:prstGeom prst="rect">
            <a:avLst/>
          </a:prstGeom>
          <a:noFill/>
        </p:spPr>
        <p:txBody>
          <a:bodyPr wrap="square" rtlCol="0">
            <a:spAutoFit/>
          </a:bodyPr>
          <a:lstStyle/>
          <a:p>
            <a:r>
              <a:rPr lang="en-US" sz="3200" dirty="0" smtClean="0">
                <a:solidFill>
                  <a:schemeClr val="bg1"/>
                </a:solidFill>
              </a:rPr>
              <a:t>Believe</a:t>
            </a:r>
            <a:endParaRPr lang="en-US" sz="3200" dirty="0">
              <a:solidFill>
                <a:schemeClr val="bg1"/>
              </a:solidFill>
            </a:endParaRPr>
          </a:p>
        </p:txBody>
      </p:sp>
      <p:cxnSp>
        <p:nvCxnSpPr>
          <p:cNvPr id="19" name="Straight Arrow Connector 18"/>
          <p:cNvCxnSpPr/>
          <p:nvPr/>
        </p:nvCxnSpPr>
        <p:spPr>
          <a:xfrm>
            <a:off x="1334528" y="3496794"/>
            <a:ext cx="675504" cy="47396"/>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5717059" y="2894635"/>
            <a:ext cx="1696995" cy="108750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28228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7414053" y="2309860"/>
            <a:ext cx="1729946" cy="584775"/>
          </a:xfrm>
          <a:prstGeom prst="rect">
            <a:avLst/>
          </a:prstGeom>
          <a:noFill/>
        </p:spPr>
        <p:txBody>
          <a:bodyPr wrap="square" rtlCol="0">
            <a:spAutoFit/>
          </a:bodyPr>
          <a:lstStyle/>
          <a:p>
            <a:r>
              <a:rPr lang="en-US" sz="3200" dirty="0" smtClean="0">
                <a:solidFill>
                  <a:srgbClr val="FFFF00"/>
                </a:solidFill>
              </a:rPr>
              <a:t>Salvation</a:t>
            </a:r>
            <a:endParaRPr lang="en-US" sz="3200" dirty="0">
              <a:solidFill>
                <a:srgbClr val="FFFF00"/>
              </a:solidFill>
            </a:endParaRPr>
          </a:p>
        </p:txBody>
      </p:sp>
      <p:sp>
        <p:nvSpPr>
          <p:cNvPr id="3" name="TextBox 2"/>
          <p:cNvSpPr txBox="1"/>
          <p:nvPr/>
        </p:nvSpPr>
        <p:spPr>
          <a:xfrm>
            <a:off x="0" y="225397"/>
            <a:ext cx="3781167" cy="1723549"/>
          </a:xfrm>
          <a:prstGeom prst="rect">
            <a:avLst/>
          </a:prstGeom>
          <a:noFill/>
        </p:spPr>
        <p:txBody>
          <a:bodyPr wrap="square" rtlCol="0">
            <a:spAutoFit/>
          </a:bodyPr>
          <a:lstStyle/>
          <a:p>
            <a:pPr>
              <a:spcBef>
                <a:spcPts val="600"/>
              </a:spcBef>
            </a:pPr>
            <a:endParaRPr lang="en-US" sz="3200" dirty="0" smtClean="0">
              <a:solidFill>
                <a:schemeClr val="bg1"/>
              </a:solidFill>
            </a:endParaRPr>
          </a:p>
          <a:p>
            <a:pPr>
              <a:spcBef>
                <a:spcPts val="600"/>
              </a:spcBef>
            </a:pPr>
            <a:r>
              <a:rPr lang="en-US" sz="3200" dirty="0" smtClean="0">
                <a:solidFill>
                  <a:schemeClr val="bg1"/>
                </a:solidFill>
              </a:rPr>
              <a:t>Believe…</a:t>
            </a:r>
          </a:p>
          <a:p>
            <a:pPr>
              <a:spcBef>
                <a:spcPts val="600"/>
              </a:spcBef>
            </a:pPr>
            <a:r>
              <a:rPr lang="en-US" sz="3200" dirty="0" smtClean="0">
                <a:solidFill>
                  <a:schemeClr val="bg1"/>
                </a:solidFill>
              </a:rPr>
              <a:t>in </a:t>
            </a:r>
            <a:r>
              <a:rPr lang="en-US" sz="3200" dirty="0" smtClean="0">
                <a:solidFill>
                  <a:schemeClr val="bg1"/>
                </a:solidFill>
              </a:rPr>
              <a:t>Jesus’ </a:t>
            </a:r>
            <a:r>
              <a:rPr lang="en-US" sz="3200" dirty="0" smtClean="0">
                <a:solidFill>
                  <a:schemeClr val="bg1"/>
                </a:solidFill>
              </a:rPr>
              <a:t>identity</a:t>
            </a:r>
            <a:endParaRPr lang="en-US" sz="3200" dirty="0" smtClean="0">
              <a:solidFill>
                <a:schemeClr val="bg1"/>
              </a:solidFill>
            </a:endParaRPr>
          </a:p>
        </p:txBody>
      </p:sp>
      <p:sp>
        <p:nvSpPr>
          <p:cNvPr id="9" name="Right Arrow 8"/>
          <p:cNvSpPr/>
          <p:nvPr/>
        </p:nvSpPr>
        <p:spPr>
          <a:xfrm>
            <a:off x="5717059" y="2058495"/>
            <a:ext cx="1696995" cy="108750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095" y="0"/>
            <a:ext cx="2305809" cy="6858000"/>
          </a:xfrm>
          <a:prstGeom prst="rect">
            <a:avLst/>
          </a:prstGeom>
        </p:spPr>
      </p:pic>
      <p:sp>
        <p:nvSpPr>
          <p:cNvPr id="10" name="TextBox 9"/>
          <p:cNvSpPr txBox="1"/>
          <p:nvPr/>
        </p:nvSpPr>
        <p:spPr>
          <a:xfrm>
            <a:off x="0" y="2130339"/>
            <a:ext cx="3338100" cy="3200876"/>
          </a:xfrm>
          <a:prstGeom prst="rect">
            <a:avLst/>
          </a:prstGeom>
          <a:noFill/>
        </p:spPr>
        <p:txBody>
          <a:bodyPr wrap="square" rtlCol="0">
            <a:spAutoFit/>
          </a:bodyPr>
          <a:lstStyle/>
          <a:p>
            <a:pPr>
              <a:spcBef>
                <a:spcPts val="600"/>
              </a:spcBef>
            </a:pPr>
            <a:endParaRPr lang="en-US" sz="3200" dirty="0" smtClean="0">
              <a:solidFill>
                <a:schemeClr val="bg1"/>
              </a:solidFill>
            </a:endParaRPr>
          </a:p>
          <a:p>
            <a:pPr>
              <a:spcBef>
                <a:spcPts val="600"/>
              </a:spcBef>
            </a:pPr>
            <a:r>
              <a:rPr lang="en-US" sz="3200" dirty="0" smtClean="0">
                <a:solidFill>
                  <a:schemeClr val="bg1"/>
                </a:solidFill>
              </a:rPr>
              <a:t>Believe…</a:t>
            </a:r>
          </a:p>
          <a:p>
            <a:pPr>
              <a:spcBef>
                <a:spcPts val="600"/>
              </a:spcBef>
            </a:pPr>
            <a:r>
              <a:rPr lang="en-US" sz="3200" dirty="0" smtClean="0">
                <a:solidFill>
                  <a:schemeClr val="bg1"/>
                </a:solidFill>
              </a:rPr>
              <a:t>in </a:t>
            </a:r>
            <a:r>
              <a:rPr lang="en-US" sz="3200" dirty="0" smtClean="0">
                <a:solidFill>
                  <a:schemeClr val="bg1"/>
                </a:solidFill>
              </a:rPr>
              <a:t>Jesus’ offer of salvation through his sacrifice on the cross</a:t>
            </a:r>
            <a:endParaRPr lang="en-US" sz="3200" dirty="0">
              <a:solidFill>
                <a:schemeClr val="bg1"/>
              </a:solidFill>
            </a:endParaRPr>
          </a:p>
        </p:txBody>
      </p:sp>
      <p:sp>
        <p:nvSpPr>
          <p:cNvPr id="11" name="TextBox 10"/>
          <p:cNvSpPr txBox="1"/>
          <p:nvPr/>
        </p:nvSpPr>
        <p:spPr>
          <a:xfrm>
            <a:off x="0" y="6150114"/>
            <a:ext cx="9143999" cy="707886"/>
          </a:xfrm>
          <a:prstGeom prst="rect">
            <a:avLst/>
          </a:prstGeom>
          <a:solidFill>
            <a:schemeClr val="bg1">
              <a:lumMod val="65000"/>
            </a:schemeClr>
          </a:solidFill>
        </p:spPr>
        <p:txBody>
          <a:bodyPr wrap="square" rtlCol="0">
            <a:spAutoFit/>
          </a:bodyPr>
          <a:lstStyle/>
          <a:p>
            <a:pPr algn="ctr"/>
            <a:r>
              <a:rPr lang="en-US" sz="2000" b="1" dirty="0" smtClean="0"/>
              <a:t>Painting by </a:t>
            </a:r>
            <a:r>
              <a:rPr lang="en-US" sz="2000" b="1" dirty="0" smtClean="0">
                <a:effectLst/>
              </a:rPr>
              <a:t>Carlo </a:t>
            </a:r>
            <a:r>
              <a:rPr lang="en-US" sz="2000" b="1" dirty="0" err="1" smtClean="0">
                <a:effectLst/>
              </a:rPr>
              <a:t>Crivelli</a:t>
            </a:r>
            <a:endParaRPr lang="en-US" sz="2000" b="1" dirty="0" smtClean="0">
              <a:effectLst/>
            </a:endParaRPr>
          </a:p>
          <a:p>
            <a:pPr algn="ctr"/>
            <a:r>
              <a:rPr lang="en-US" sz="2000" b="1" dirty="0" smtClean="0"/>
              <a:t>Displayed at </a:t>
            </a:r>
            <a:r>
              <a:rPr lang="en-US" sz="2000" b="1" dirty="0" err="1" smtClean="0"/>
              <a:t>Vanderbuilt</a:t>
            </a:r>
            <a:r>
              <a:rPr lang="en-US" sz="2000" b="1" dirty="0" smtClean="0"/>
              <a:t> University</a:t>
            </a:r>
            <a:endParaRPr lang="en-US" sz="2000" b="1" dirty="0"/>
          </a:p>
        </p:txBody>
      </p:sp>
    </p:spTree>
    <p:extLst>
      <p:ext uri="{BB962C8B-B14F-4D97-AF65-F5344CB8AC3E}">
        <p14:creationId xmlns:p14="http://schemas.microsoft.com/office/powerpoint/2010/main" val="348914990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62103"/>
            <a:ext cx="9157914" cy="5096578"/>
          </a:xfrm>
          <a:prstGeom prst="rect">
            <a:avLst/>
          </a:prstGeom>
        </p:spPr>
      </p:pic>
      <p:sp>
        <p:nvSpPr>
          <p:cNvPr id="3" name="TextBox 2"/>
          <p:cNvSpPr txBox="1"/>
          <p:nvPr/>
        </p:nvSpPr>
        <p:spPr>
          <a:xfrm>
            <a:off x="0" y="0"/>
            <a:ext cx="9144001" cy="2062103"/>
          </a:xfrm>
          <a:prstGeom prst="rect">
            <a:avLst/>
          </a:prstGeom>
          <a:solidFill>
            <a:schemeClr val="tx2"/>
          </a:solidFill>
        </p:spPr>
        <p:txBody>
          <a:bodyPr wrap="square" rtlCol="0">
            <a:spAutoFit/>
          </a:bodyPr>
          <a:lstStyle/>
          <a:p>
            <a:r>
              <a:rPr lang="en-US" sz="3200" b="1" dirty="0">
                <a:solidFill>
                  <a:schemeClr val="bg1"/>
                </a:solidFill>
              </a:rPr>
              <a:t>John 5.31-32 [NET]:  </a:t>
            </a:r>
            <a:r>
              <a:rPr lang="en-US" sz="3200" b="1" dirty="0" smtClean="0">
                <a:solidFill>
                  <a:schemeClr val="bg1"/>
                </a:solidFill>
              </a:rPr>
              <a:t>“If </a:t>
            </a:r>
            <a:r>
              <a:rPr lang="en-US" sz="3200" b="1" dirty="0">
                <a:solidFill>
                  <a:schemeClr val="bg1"/>
                </a:solidFill>
              </a:rPr>
              <a:t>I testify about myself, my testimony is not true.  There is another who testifies about me, and I know the testimony he testifies about me is true.”</a:t>
            </a:r>
          </a:p>
        </p:txBody>
      </p:sp>
    </p:spTree>
    <p:extLst>
      <p:ext uri="{BB962C8B-B14F-4D97-AF65-F5344CB8AC3E}">
        <p14:creationId xmlns:p14="http://schemas.microsoft.com/office/powerpoint/2010/main" val="29565426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428113" cy="8010307"/>
          </a:xfrm>
          <a:prstGeom prst="rect">
            <a:avLst/>
          </a:prstGeom>
        </p:spPr>
      </p:pic>
      <p:sp>
        <p:nvSpPr>
          <p:cNvPr id="3" name="TextBox 2"/>
          <p:cNvSpPr txBox="1"/>
          <p:nvPr/>
        </p:nvSpPr>
        <p:spPr>
          <a:xfrm>
            <a:off x="0" y="0"/>
            <a:ext cx="6529589" cy="400110"/>
          </a:xfrm>
          <a:prstGeom prst="rect">
            <a:avLst/>
          </a:prstGeom>
          <a:solidFill>
            <a:srgbClr val="AD9D8D"/>
          </a:solidFill>
        </p:spPr>
        <p:txBody>
          <a:bodyPr wrap="square" rtlCol="0">
            <a:spAutoFit/>
          </a:bodyPr>
          <a:lstStyle/>
          <a:p>
            <a:r>
              <a:rPr lang="en-US" sz="2000" b="1" dirty="0" smtClean="0"/>
              <a:t>Painting </a:t>
            </a:r>
            <a:r>
              <a:rPr lang="en-US" sz="2000" b="1" dirty="0" smtClean="0"/>
              <a:t>of John the Baptist by </a:t>
            </a:r>
            <a:r>
              <a:rPr lang="en-US" sz="2000" b="1" dirty="0" smtClean="0"/>
              <a:t>Pieter Brueghel the Younger</a:t>
            </a:r>
            <a:endParaRPr lang="en-US" sz="2000" b="1" dirty="0"/>
          </a:p>
        </p:txBody>
      </p:sp>
      <p:sp>
        <p:nvSpPr>
          <p:cNvPr id="4" name="TextBox 3"/>
          <p:cNvSpPr txBox="1"/>
          <p:nvPr/>
        </p:nvSpPr>
        <p:spPr>
          <a:xfrm>
            <a:off x="-1" y="3811012"/>
            <a:ext cx="9144001" cy="3046988"/>
          </a:xfrm>
          <a:prstGeom prst="rect">
            <a:avLst/>
          </a:prstGeom>
          <a:solidFill>
            <a:schemeClr val="tx2"/>
          </a:solidFill>
        </p:spPr>
        <p:txBody>
          <a:bodyPr wrap="square" rtlCol="0">
            <a:spAutoFit/>
          </a:bodyPr>
          <a:lstStyle/>
          <a:p>
            <a:r>
              <a:rPr lang="en-US" sz="3200" b="1" dirty="0">
                <a:solidFill>
                  <a:schemeClr val="bg1"/>
                </a:solidFill>
              </a:rPr>
              <a:t>John 5.33-35: </a:t>
            </a:r>
            <a:r>
              <a:rPr lang="en-US" sz="3200" b="1" dirty="0" smtClean="0">
                <a:solidFill>
                  <a:schemeClr val="bg1"/>
                </a:solidFill>
              </a:rPr>
              <a:t>“</a:t>
            </a:r>
            <a:r>
              <a:rPr lang="en-US" sz="3200" b="1" dirty="0">
                <a:solidFill>
                  <a:schemeClr val="bg1"/>
                </a:solidFill>
              </a:rPr>
              <a:t>You have sent to </a:t>
            </a:r>
            <a:r>
              <a:rPr lang="en-US" sz="3200" b="1" dirty="0" smtClean="0">
                <a:solidFill>
                  <a:schemeClr val="bg1"/>
                </a:solidFill>
              </a:rPr>
              <a:t>John, </a:t>
            </a:r>
            <a:r>
              <a:rPr lang="en-US" sz="3200" b="1" dirty="0">
                <a:solidFill>
                  <a:schemeClr val="bg1"/>
                </a:solidFill>
              </a:rPr>
              <a:t>and he has testified to the truth. (I do not accept human testimony, but I say this so that you may be saved.)  He was a lamp that was burning and shining, </a:t>
            </a:r>
            <a:r>
              <a:rPr lang="en-US" sz="3200" b="1" dirty="0" smtClean="0">
                <a:solidFill>
                  <a:schemeClr val="bg1"/>
                </a:solidFill>
              </a:rPr>
              <a:t>and you </a:t>
            </a:r>
            <a:r>
              <a:rPr lang="en-US" sz="3200" b="1" dirty="0">
                <a:solidFill>
                  <a:schemeClr val="bg1"/>
                </a:solidFill>
              </a:rPr>
              <a:t>wanted to rejoice greatly for a short time in his light.”</a:t>
            </a:r>
          </a:p>
        </p:txBody>
      </p:sp>
    </p:spTree>
    <p:extLst>
      <p:ext uri="{BB962C8B-B14F-4D97-AF65-F5344CB8AC3E}">
        <p14:creationId xmlns:p14="http://schemas.microsoft.com/office/powerpoint/2010/main" val="162306527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7541952" cy="6858000"/>
          </a:xfrm>
          <a:prstGeom prst="rect">
            <a:avLst/>
          </a:prstGeom>
        </p:spPr>
      </p:pic>
      <p:sp>
        <p:nvSpPr>
          <p:cNvPr id="3" name="TextBox 2"/>
          <p:cNvSpPr txBox="1"/>
          <p:nvPr/>
        </p:nvSpPr>
        <p:spPr>
          <a:xfrm>
            <a:off x="0" y="0"/>
            <a:ext cx="6170140" cy="707886"/>
          </a:xfrm>
          <a:prstGeom prst="rect">
            <a:avLst/>
          </a:prstGeom>
          <a:solidFill>
            <a:srgbClr val="AD9D8D"/>
          </a:solidFill>
        </p:spPr>
        <p:txBody>
          <a:bodyPr wrap="square" rtlCol="0">
            <a:spAutoFit/>
          </a:bodyPr>
          <a:lstStyle/>
          <a:p>
            <a:pPr algn="ctr"/>
            <a:r>
              <a:rPr lang="en-US" sz="2000" b="1" dirty="0" smtClean="0"/>
              <a:t>Jesus healing the disabled man at the pool</a:t>
            </a:r>
          </a:p>
          <a:p>
            <a:pPr algn="ctr"/>
            <a:r>
              <a:rPr lang="en-US" sz="2000" b="1" dirty="0" err="1" smtClean="0">
                <a:effectLst/>
              </a:rPr>
              <a:t>Bartolomé</a:t>
            </a:r>
            <a:r>
              <a:rPr lang="en-US" sz="2000" b="1" dirty="0" smtClean="0">
                <a:effectLst/>
              </a:rPr>
              <a:t> </a:t>
            </a:r>
            <a:r>
              <a:rPr lang="en-US" sz="2000" b="1" dirty="0" smtClean="0">
                <a:effectLst/>
              </a:rPr>
              <a:t>Esteban </a:t>
            </a:r>
            <a:r>
              <a:rPr lang="en-US" sz="2000" b="1" dirty="0" smtClean="0">
                <a:effectLst/>
              </a:rPr>
              <a:t>Murillo; nationalgallery.org.uk</a:t>
            </a:r>
            <a:endParaRPr lang="en-US" sz="2000" b="1" dirty="0"/>
          </a:p>
        </p:txBody>
      </p:sp>
      <p:sp>
        <p:nvSpPr>
          <p:cNvPr id="4" name="TextBox 3"/>
          <p:cNvSpPr txBox="1"/>
          <p:nvPr/>
        </p:nvSpPr>
        <p:spPr>
          <a:xfrm>
            <a:off x="6170140" y="0"/>
            <a:ext cx="2973859" cy="6986528"/>
          </a:xfrm>
          <a:prstGeom prst="rect">
            <a:avLst/>
          </a:prstGeom>
          <a:solidFill>
            <a:schemeClr val="tx2"/>
          </a:solidFill>
        </p:spPr>
        <p:txBody>
          <a:bodyPr wrap="square" rtlCol="0">
            <a:spAutoFit/>
          </a:bodyPr>
          <a:lstStyle/>
          <a:p>
            <a:r>
              <a:rPr lang="en-US" sz="3200" b="1" dirty="0">
                <a:solidFill>
                  <a:schemeClr val="bg1"/>
                </a:solidFill>
              </a:rPr>
              <a:t>John 5.36: </a:t>
            </a:r>
            <a:endParaRPr lang="en-US" sz="3200" b="1" dirty="0" smtClean="0">
              <a:solidFill>
                <a:schemeClr val="bg1"/>
              </a:solidFill>
            </a:endParaRPr>
          </a:p>
          <a:p>
            <a:r>
              <a:rPr lang="en-US" sz="3200" b="1" dirty="0" smtClean="0">
                <a:solidFill>
                  <a:schemeClr val="bg1"/>
                </a:solidFill>
              </a:rPr>
              <a:t>“</a:t>
            </a:r>
            <a:r>
              <a:rPr lang="en-US" sz="3200" b="1" dirty="0">
                <a:solidFill>
                  <a:schemeClr val="bg1"/>
                </a:solidFill>
              </a:rPr>
              <a:t>But I have a testimony greater than that from John. For the deeds that the Father has assigned me to complete– the deeds I am now doing– testify about me that the Father has sent me.”</a:t>
            </a:r>
          </a:p>
        </p:txBody>
      </p:sp>
    </p:spTree>
    <p:extLst>
      <p:ext uri="{BB962C8B-B14F-4D97-AF65-F5344CB8AC3E}">
        <p14:creationId xmlns:p14="http://schemas.microsoft.com/office/powerpoint/2010/main" val="282620890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0217" y="-119397"/>
            <a:ext cx="9144000" cy="6977397"/>
          </a:xfrm>
          <a:prstGeom prst="rect">
            <a:avLst/>
          </a:prstGeom>
        </p:spPr>
      </p:pic>
      <p:sp>
        <p:nvSpPr>
          <p:cNvPr id="3" name="TextBox 2"/>
          <p:cNvSpPr txBox="1"/>
          <p:nvPr/>
        </p:nvSpPr>
        <p:spPr>
          <a:xfrm>
            <a:off x="0" y="6467021"/>
            <a:ext cx="4840542" cy="400110"/>
          </a:xfrm>
          <a:prstGeom prst="rect">
            <a:avLst/>
          </a:prstGeom>
          <a:solidFill>
            <a:srgbClr val="A648A2"/>
          </a:solidFill>
        </p:spPr>
        <p:txBody>
          <a:bodyPr wrap="square" rtlCol="0">
            <a:spAutoFit/>
          </a:bodyPr>
          <a:lstStyle/>
          <a:p>
            <a:pPr algn="ctr"/>
            <a:r>
              <a:rPr lang="en-US" sz="2000" b="1" dirty="0" smtClean="0"/>
              <a:t>Painting of Jesus’ baptism by </a:t>
            </a:r>
            <a:r>
              <a:rPr lang="en-US" sz="2000" b="1" dirty="0" err="1" smtClean="0">
                <a:effectLst/>
              </a:rPr>
              <a:t>Davezelenka</a:t>
            </a:r>
            <a:endParaRPr lang="en-US" sz="2000" b="1" dirty="0"/>
          </a:p>
        </p:txBody>
      </p:sp>
      <p:sp>
        <p:nvSpPr>
          <p:cNvPr id="4" name="TextBox 3"/>
          <p:cNvSpPr txBox="1"/>
          <p:nvPr/>
        </p:nvSpPr>
        <p:spPr>
          <a:xfrm>
            <a:off x="5634681" y="-119397"/>
            <a:ext cx="3517557" cy="6986528"/>
          </a:xfrm>
          <a:prstGeom prst="rect">
            <a:avLst/>
          </a:prstGeom>
          <a:solidFill>
            <a:schemeClr val="tx2"/>
          </a:solidFill>
        </p:spPr>
        <p:txBody>
          <a:bodyPr wrap="square" rtlCol="0">
            <a:spAutoFit/>
          </a:bodyPr>
          <a:lstStyle/>
          <a:p>
            <a:r>
              <a:rPr lang="en-US" sz="3200" b="1" dirty="0">
                <a:solidFill>
                  <a:schemeClr val="bg1"/>
                </a:solidFill>
              </a:rPr>
              <a:t>John 5.37-38: </a:t>
            </a:r>
            <a:r>
              <a:rPr lang="en-US" sz="3200" b="1" dirty="0" smtClean="0">
                <a:solidFill>
                  <a:schemeClr val="bg1"/>
                </a:solidFill>
              </a:rPr>
              <a:t>“</a:t>
            </a:r>
            <a:r>
              <a:rPr lang="en-US" sz="3200" b="1" dirty="0">
                <a:solidFill>
                  <a:schemeClr val="bg1"/>
                </a:solidFill>
              </a:rPr>
              <a:t>And the Father who sent me has himself testified about me. You people have never heard his voice nor seen his form at any time, nor do you have his word residing in you, because you do not believe the one whom he sent.”</a:t>
            </a:r>
          </a:p>
        </p:txBody>
      </p:sp>
    </p:spTree>
    <p:extLst>
      <p:ext uri="{BB962C8B-B14F-4D97-AF65-F5344CB8AC3E}">
        <p14:creationId xmlns:p14="http://schemas.microsoft.com/office/powerpoint/2010/main" val="318960816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04518" y="0"/>
            <a:ext cx="5939481" cy="1815882"/>
          </a:xfrm>
          <a:prstGeom prst="rect">
            <a:avLst/>
          </a:prstGeom>
          <a:solidFill>
            <a:srgbClr val="DFA5D8"/>
          </a:solidFill>
        </p:spPr>
        <p:txBody>
          <a:bodyPr wrap="square" rtlCol="0">
            <a:spAutoFit/>
          </a:bodyPr>
          <a:lstStyle/>
          <a:p>
            <a:pPr algn="r"/>
            <a:endParaRPr lang="en-US" sz="1200" b="1" dirty="0" smtClean="0"/>
          </a:p>
          <a:p>
            <a:pPr algn="r"/>
            <a:r>
              <a:rPr lang="en-US" sz="2000" b="1" dirty="0" smtClean="0"/>
              <a:t>Isaiah 9.6:  For </a:t>
            </a:r>
            <a:r>
              <a:rPr lang="en-US" sz="2000" b="1" dirty="0"/>
              <a:t>to us a child is born, to us a son is given, and the government will be on his shoulders. And he will be called Wonderful Counselor, Mighty God, Everlasting Father, Prince of Peace</a:t>
            </a:r>
            <a:r>
              <a:rPr lang="en-US" sz="2000" b="1" dirty="0" smtClean="0"/>
              <a:t>. </a:t>
            </a:r>
          </a:p>
          <a:p>
            <a:pPr algn="r"/>
            <a:r>
              <a:rPr lang="en-US" sz="2000" b="1" dirty="0" smtClean="0"/>
              <a:t> </a:t>
            </a:r>
            <a:endParaRPr lang="en-US" sz="2000" b="1" dirty="0"/>
          </a:p>
        </p:txBody>
      </p:sp>
      <p:sp>
        <p:nvSpPr>
          <p:cNvPr id="7" name="TextBox 6"/>
          <p:cNvSpPr txBox="1"/>
          <p:nvPr/>
        </p:nvSpPr>
        <p:spPr>
          <a:xfrm>
            <a:off x="8239" y="1938992"/>
            <a:ext cx="1602259" cy="3477875"/>
          </a:xfrm>
          <a:prstGeom prst="rect">
            <a:avLst/>
          </a:prstGeom>
          <a:solidFill>
            <a:srgbClr val="9966FF"/>
          </a:solidFill>
        </p:spPr>
        <p:txBody>
          <a:bodyPr wrap="square" rtlCol="0">
            <a:spAutoFit/>
          </a:bodyPr>
          <a:lstStyle/>
          <a:p>
            <a:pPr algn="r"/>
            <a:endParaRPr lang="en-US" sz="2000" b="1" dirty="0" smtClean="0"/>
          </a:p>
          <a:p>
            <a:pPr algn="ctr"/>
            <a:r>
              <a:rPr lang="en-US" sz="2000" b="1" dirty="0" smtClean="0"/>
              <a:t>Genesis 3.15:  “... her </a:t>
            </a:r>
            <a:r>
              <a:rPr lang="en-US" sz="2000" b="1" dirty="0"/>
              <a:t>offspring will attack your head, and you will attack her offspring's </a:t>
            </a:r>
            <a:r>
              <a:rPr lang="en-US" sz="2000" b="1" dirty="0" smtClean="0"/>
              <a:t>heel.”</a:t>
            </a:r>
          </a:p>
          <a:p>
            <a:pPr algn="r"/>
            <a:endParaRPr lang="en-US" sz="2000" b="1" dirty="0"/>
          </a:p>
        </p:txBody>
      </p:sp>
      <p:sp>
        <p:nvSpPr>
          <p:cNvPr id="5" name="TextBox 4"/>
          <p:cNvSpPr txBox="1"/>
          <p:nvPr/>
        </p:nvSpPr>
        <p:spPr>
          <a:xfrm>
            <a:off x="0" y="0"/>
            <a:ext cx="3204519" cy="1938992"/>
          </a:xfrm>
          <a:prstGeom prst="rect">
            <a:avLst/>
          </a:prstGeom>
          <a:solidFill>
            <a:schemeClr val="bg1">
              <a:lumMod val="85000"/>
            </a:schemeClr>
          </a:solidFill>
        </p:spPr>
        <p:txBody>
          <a:bodyPr wrap="square" rtlCol="0">
            <a:spAutoFit/>
          </a:bodyPr>
          <a:lstStyle/>
          <a:p>
            <a:r>
              <a:rPr lang="en-US" sz="2000" b="1" dirty="0" smtClean="0"/>
              <a:t>Deuteronomy 18.15:  The </a:t>
            </a:r>
            <a:r>
              <a:rPr lang="en-US" sz="2000" b="1" dirty="0"/>
              <a:t>LORD your God will raise up for you a prophet like me from among you– from your fellow Israelites; you must listen to him. </a:t>
            </a:r>
          </a:p>
        </p:txBody>
      </p:sp>
      <p:sp>
        <p:nvSpPr>
          <p:cNvPr id="4" name="TextBox 3"/>
          <p:cNvSpPr txBox="1"/>
          <p:nvPr/>
        </p:nvSpPr>
        <p:spPr>
          <a:xfrm>
            <a:off x="1610498" y="1673979"/>
            <a:ext cx="5923004" cy="4031873"/>
          </a:xfrm>
          <a:prstGeom prst="rect">
            <a:avLst/>
          </a:prstGeom>
          <a:solidFill>
            <a:schemeClr val="tx2"/>
          </a:solidFill>
        </p:spPr>
        <p:txBody>
          <a:bodyPr wrap="square" rtlCol="0">
            <a:spAutoFit/>
          </a:bodyPr>
          <a:lstStyle/>
          <a:p>
            <a:r>
              <a:rPr lang="en-US" sz="3200" b="1" dirty="0">
                <a:solidFill>
                  <a:schemeClr val="bg1"/>
                </a:solidFill>
              </a:rPr>
              <a:t>John 5.39-40: </a:t>
            </a:r>
            <a:r>
              <a:rPr lang="en-US" sz="3200" b="1" dirty="0" smtClean="0">
                <a:solidFill>
                  <a:schemeClr val="bg1"/>
                </a:solidFill>
              </a:rPr>
              <a:t>“</a:t>
            </a:r>
            <a:r>
              <a:rPr lang="en-US" sz="3200" b="1" dirty="0">
                <a:solidFill>
                  <a:schemeClr val="bg1"/>
                </a:solidFill>
              </a:rPr>
              <a:t>You study the scriptures thoroughly because you think in them you possess eternal life, and </a:t>
            </a:r>
            <a:r>
              <a:rPr lang="en-US" sz="3200" b="1" u="sng" dirty="0">
                <a:solidFill>
                  <a:srgbClr val="FFFF00"/>
                </a:solidFill>
              </a:rPr>
              <a:t>it is these same scriptures that testify about me</a:t>
            </a:r>
            <a:r>
              <a:rPr lang="en-US" sz="3200" b="1" dirty="0">
                <a:solidFill>
                  <a:schemeClr val="bg1"/>
                </a:solidFill>
              </a:rPr>
              <a:t>, but you are not willing to come to me so that you may have life</a:t>
            </a:r>
            <a:r>
              <a:rPr lang="en-US" sz="3200" b="1" dirty="0" smtClean="0">
                <a:solidFill>
                  <a:schemeClr val="bg1"/>
                </a:solidFill>
              </a:rPr>
              <a:t>.”</a:t>
            </a:r>
          </a:p>
          <a:p>
            <a:endParaRPr lang="en-US" sz="3200" b="1" dirty="0">
              <a:solidFill>
                <a:schemeClr val="bg1"/>
              </a:solidFill>
            </a:endParaRPr>
          </a:p>
        </p:txBody>
      </p:sp>
      <p:sp>
        <p:nvSpPr>
          <p:cNvPr id="6" name="TextBox 5"/>
          <p:cNvSpPr txBox="1"/>
          <p:nvPr/>
        </p:nvSpPr>
        <p:spPr>
          <a:xfrm>
            <a:off x="0" y="5226784"/>
            <a:ext cx="9144000" cy="1631216"/>
          </a:xfrm>
          <a:prstGeom prst="rect">
            <a:avLst/>
          </a:prstGeom>
          <a:solidFill>
            <a:schemeClr val="accent6">
              <a:lumMod val="60000"/>
              <a:lumOff val="40000"/>
            </a:schemeClr>
          </a:solidFill>
        </p:spPr>
        <p:txBody>
          <a:bodyPr wrap="square" rtlCol="0">
            <a:spAutoFit/>
          </a:bodyPr>
          <a:lstStyle/>
          <a:p>
            <a:r>
              <a:rPr lang="en-US" sz="2000" b="1" dirty="0" smtClean="0"/>
              <a:t>Daniel 7.13-14:  I </a:t>
            </a:r>
            <a:r>
              <a:rPr lang="en-US" sz="2000" b="1" dirty="0"/>
              <a:t>was watching in the night visions, </a:t>
            </a:r>
            <a:r>
              <a:rPr lang="en-US" sz="2000" b="1" dirty="0" smtClean="0"/>
              <a:t>and </a:t>
            </a:r>
            <a:r>
              <a:rPr lang="en-US" sz="2000" b="1" dirty="0"/>
              <a:t>with the clouds of the sky one like a son of man was approaching. He went up to the Ancient of Days and was escorted before him</a:t>
            </a:r>
            <a:r>
              <a:rPr lang="en-US" sz="2000" b="1" dirty="0" smtClean="0"/>
              <a:t>.  </a:t>
            </a:r>
            <a:r>
              <a:rPr lang="en-US" sz="2000" b="1" dirty="0"/>
              <a:t>To him was given ruling authority, honor, and sovereignty. All peoples, nations, and language groups were serving him. His authority is eternal and will not pass away. His kingdom will not be destroyed</a:t>
            </a:r>
            <a:r>
              <a:rPr lang="en-US" sz="2000" b="1" dirty="0" smtClean="0"/>
              <a:t>.</a:t>
            </a:r>
            <a:endParaRPr lang="en-US" sz="2000" b="1" dirty="0"/>
          </a:p>
        </p:txBody>
      </p:sp>
      <p:sp>
        <p:nvSpPr>
          <p:cNvPr id="9" name="TextBox 8"/>
          <p:cNvSpPr txBox="1"/>
          <p:nvPr/>
        </p:nvSpPr>
        <p:spPr>
          <a:xfrm>
            <a:off x="7533502" y="1441132"/>
            <a:ext cx="1610497" cy="3785652"/>
          </a:xfrm>
          <a:prstGeom prst="rect">
            <a:avLst/>
          </a:prstGeom>
          <a:solidFill>
            <a:schemeClr val="accent2">
              <a:lumMod val="40000"/>
              <a:lumOff val="60000"/>
            </a:schemeClr>
          </a:solidFill>
        </p:spPr>
        <p:txBody>
          <a:bodyPr wrap="square" rtlCol="0">
            <a:spAutoFit/>
          </a:bodyPr>
          <a:lstStyle/>
          <a:p>
            <a:pPr algn="ctr"/>
            <a:r>
              <a:rPr lang="en-US" sz="2000" b="1" dirty="0" smtClean="0"/>
              <a:t>Psalm 2.12: Do homage to the Son, that He not become angry, and you perish in the way… How blessed are all who take refuge in Him!</a:t>
            </a:r>
            <a:endParaRPr lang="en-US" sz="2000" b="1" dirty="0"/>
          </a:p>
        </p:txBody>
      </p:sp>
    </p:spTree>
    <p:extLst>
      <p:ext uri="{BB962C8B-B14F-4D97-AF65-F5344CB8AC3E}">
        <p14:creationId xmlns:p14="http://schemas.microsoft.com/office/powerpoint/2010/main" val="775160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132840"/>
            <a:ext cx="9144000" cy="6034548"/>
          </a:xfrm>
          <a:prstGeom prst="rect">
            <a:avLst/>
          </a:prstGeom>
        </p:spPr>
      </p:pic>
      <p:sp>
        <p:nvSpPr>
          <p:cNvPr id="4" name="TextBox 3"/>
          <p:cNvSpPr txBox="1"/>
          <p:nvPr/>
        </p:nvSpPr>
        <p:spPr>
          <a:xfrm>
            <a:off x="0" y="0"/>
            <a:ext cx="9144000" cy="4031873"/>
          </a:xfrm>
          <a:prstGeom prst="rect">
            <a:avLst/>
          </a:prstGeom>
          <a:solidFill>
            <a:schemeClr val="tx2"/>
          </a:solidFill>
        </p:spPr>
        <p:txBody>
          <a:bodyPr wrap="square" rtlCol="0">
            <a:spAutoFit/>
          </a:bodyPr>
          <a:lstStyle/>
          <a:p>
            <a:r>
              <a:rPr lang="en-US" sz="3200" b="1" dirty="0">
                <a:solidFill>
                  <a:schemeClr val="bg1"/>
                </a:solidFill>
              </a:rPr>
              <a:t>John 5.41-44: </a:t>
            </a:r>
            <a:r>
              <a:rPr lang="en-US" sz="3200" b="1" dirty="0" smtClean="0">
                <a:solidFill>
                  <a:schemeClr val="bg1"/>
                </a:solidFill>
              </a:rPr>
              <a:t>“</a:t>
            </a:r>
            <a:r>
              <a:rPr lang="en-US" sz="3200" b="1" dirty="0">
                <a:solidFill>
                  <a:schemeClr val="bg1"/>
                </a:solidFill>
              </a:rPr>
              <a:t>I do not accept praise from people, but I know you, that you do not have the love of God within you. </a:t>
            </a:r>
            <a:r>
              <a:rPr lang="en-US" sz="3200" b="1" dirty="0" smtClean="0">
                <a:solidFill>
                  <a:schemeClr val="bg1"/>
                </a:solidFill>
              </a:rPr>
              <a:t> I </a:t>
            </a:r>
            <a:r>
              <a:rPr lang="en-US" sz="3200" b="1" dirty="0">
                <a:solidFill>
                  <a:schemeClr val="bg1"/>
                </a:solidFill>
              </a:rPr>
              <a:t>have come in my Father's name, and you do not accept me. If someone else comes in his own name, you will accept him. How can you believe, if you accept praise from one another and don't seek the praise that comes from the only God?”</a:t>
            </a:r>
          </a:p>
        </p:txBody>
      </p:sp>
      <p:sp>
        <p:nvSpPr>
          <p:cNvPr id="3" name="TextBox 2"/>
          <p:cNvSpPr txBox="1"/>
          <p:nvPr/>
        </p:nvSpPr>
        <p:spPr>
          <a:xfrm>
            <a:off x="4728519" y="5842337"/>
            <a:ext cx="4415481" cy="1015663"/>
          </a:xfrm>
          <a:prstGeom prst="rect">
            <a:avLst/>
          </a:prstGeom>
          <a:solidFill>
            <a:schemeClr val="bg1">
              <a:lumMod val="65000"/>
            </a:schemeClr>
          </a:solidFill>
        </p:spPr>
        <p:txBody>
          <a:bodyPr wrap="square" rtlCol="0">
            <a:spAutoFit/>
          </a:bodyPr>
          <a:lstStyle/>
          <a:p>
            <a:pPr algn="ctr"/>
            <a:r>
              <a:rPr lang="en-US" sz="2000" b="1" dirty="0" smtClean="0"/>
              <a:t>Jesus arguing with religious leaders</a:t>
            </a:r>
          </a:p>
          <a:p>
            <a:pPr algn="ctr"/>
            <a:r>
              <a:rPr lang="en-US" sz="2000" b="1" dirty="0" smtClean="0"/>
              <a:t>Painting </a:t>
            </a:r>
            <a:r>
              <a:rPr lang="en-US" sz="2000" b="1" dirty="0" smtClean="0"/>
              <a:t>by </a:t>
            </a:r>
            <a:r>
              <a:rPr lang="en-US" sz="2000" b="1" dirty="0" smtClean="0">
                <a:effectLst/>
              </a:rPr>
              <a:t>James </a:t>
            </a:r>
            <a:r>
              <a:rPr lang="en-US" sz="2000" b="1" dirty="0" err="1" smtClean="0">
                <a:effectLst/>
              </a:rPr>
              <a:t>Tissot</a:t>
            </a:r>
            <a:endParaRPr lang="en-US" sz="2000" b="1" dirty="0" smtClean="0">
              <a:effectLst/>
            </a:endParaRPr>
          </a:p>
          <a:p>
            <a:pPr algn="ctr"/>
            <a:r>
              <a:rPr lang="en-US" sz="2000" b="1" dirty="0" smtClean="0"/>
              <a:t>Displayed at brooklynmuseum.org</a:t>
            </a:r>
            <a:endParaRPr lang="en-US" sz="2000" b="1" dirty="0"/>
          </a:p>
        </p:txBody>
      </p:sp>
    </p:spTree>
    <p:extLst>
      <p:ext uri="{BB962C8B-B14F-4D97-AF65-F5344CB8AC3E}">
        <p14:creationId xmlns:p14="http://schemas.microsoft.com/office/powerpoint/2010/main" val="121149187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8503" y="0"/>
            <a:ext cx="4345497" cy="6986528"/>
          </a:xfrm>
          <a:prstGeom prst="rect">
            <a:avLst/>
          </a:prstGeom>
          <a:solidFill>
            <a:schemeClr val="tx2"/>
          </a:solidFill>
        </p:spPr>
        <p:txBody>
          <a:bodyPr wrap="square" rtlCol="0">
            <a:spAutoFit/>
          </a:bodyPr>
          <a:lstStyle/>
          <a:p>
            <a:r>
              <a:rPr lang="en-US" sz="3200" b="1" dirty="0">
                <a:solidFill>
                  <a:schemeClr val="bg1"/>
                </a:solidFill>
              </a:rPr>
              <a:t>John 5.45-47: </a:t>
            </a:r>
            <a:r>
              <a:rPr lang="en-US" sz="3200" b="1" dirty="0" smtClean="0">
                <a:solidFill>
                  <a:schemeClr val="bg1"/>
                </a:solidFill>
              </a:rPr>
              <a:t>“</a:t>
            </a:r>
            <a:r>
              <a:rPr lang="en-US" sz="3200" b="1" dirty="0">
                <a:solidFill>
                  <a:schemeClr val="bg1"/>
                </a:solidFill>
              </a:rPr>
              <a:t>Do not suppose that I will accuse you before the Father. </a:t>
            </a:r>
            <a:r>
              <a:rPr lang="en-US" sz="3200" b="1" dirty="0">
                <a:solidFill>
                  <a:srgbClr val="FFFF00"/>
                </a:solidFill>
              </a:rPr>
              <a:t>The one who accuses you is Moses</a:t>
            </a:r>
            <a:r>
              <a:rPr lang="en-US" sz="3200" b="1" dirty="0">
                <a:solidFill>
                  <a:schemeClr val="bg1"/>
                </a:solidFill>
              </a:rPr>
              <a:t>, in whom you have placed your hope.  If you believed Moses, you would believe me, because he wrote about me.  But if you do not believe what Moses wrote, how will you believe my words?”</a:t>
            </a:r>
          </a:p>
        </p:txBody>
      </p:sp>
      <p:sp>
        <p:nvSpPr>
          <p:cNvPr id="3" name="TextBox 2"/>
          <p:cNvSpPr txBox="1"/>
          <p:nvPr/>
        </p:nvSpPr>
        <p:spPr>
          <a:xfrm>
            <a:off x="0" y="6150114"/>
            <a:ext cx="4798503" cy="707886"/>
          </a:xfrm>
          <a:prstGeom prst="rect">
            <a:avLst/>
          </a:prstGeom>
          <a:solidFill>
            <a:schemeClr val="bg1">
              <a:lumMod val="65000"/>
            </a:schemeClr>
          </a:solidFill>
        </p:spPr>
        <p:txBody>
          <a:bodyPr wrap="square" rtlCol="0">
            <a:spAutoFit/>
          </a:bodyPr>
          <a:lstStyle/>
          <a:p>
            <a:pPr algn="ctr"/>
            <a:r>
              <a:rPr lang="en-US" sz="2000" b="1" dirty="0" smtClean="0"/>
              <a:t>Painting of Moses by </a:t>
            </a:r>
            <a:r>
              <a:rPr lang="en-US" sz="2000" b="1" dirty="0" smtClean="0">
                <a:effectLst/>
              </a:rPr>
              <a:t>Guido Reni</a:t>
            </a:r>
          </a:p>
          <a:p>
            <a:pPr algn="ctr"/>
            <a:r>
              <a:rPr lang="en-US" sz="2000" b="1" dirty="0" smtClean="0"/>
              <a:t>Displayed at Galleria Borghese</a:t>
            </a:r>
            <a:endParaRPr lang="en-US" sz="2000" b="1" dirty="0"/>
          </a:p>
        </p:txBody>
      </p:sp>
      <p:pic>
        <p:nvPicPr>
          <p:cNvPr id="2" name="Picture 1"/>
          <p:cNvPicPr>
            <a:picLocks noChangeAspect="1"/>
          </p:cNvPicPr>
          <p:nvPr/>
        </p:nvPicPr>
        <p:blipFill>
          <a:blip r:embed="rId2"/>
          <a:stretch>
            <a:fillRect/>
          </a:stretch>
        </p:blipFill>
        <p:spPr>
          <a:xfrm>
            <a:off x="0" y="0"/>
            <a:ext cx="4798503" cy="6194943"/>
          </a:xfrm>
          <a:prstGeom prst="rect">
            <a:avLst/>
          </a:prstGeom>
        </p:spPr>
      </p:pic>
    </p:spTree>
    <p:extLst>
      <p:ext uri="{BB962C8B-B14F-4D97-AF65-F5344CB8AC3E}">
        <p14:creationId xmlns:p14="http://schemas.microsoft.com/office/powerpoint/2010/main" val="418968293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 y="3278659"/>
            <a:ext cx="1128584" cy="584775"/>
          </a:xfrm>
          <a:prstGeom prst="rect">
            <a:avLst/>
          </a:prstGeom>
          <a:noFill/>
        </p:spPr>
        <p:txBody>
          <a:bodyPr wrap="square" rtlCol="0">
            <a:spAutoFit/>
          </a:bodyPr>
          <a:lstStyle/>
          <a:p>
            <a:r>
              <a:rPr lang="en-US" sz="3200" dirty="0" smtClean="0">
                <a:solidFill>
                  <a:schemeClr val="bg1"/>
                </a:solidFill>
              </a:rPr>
              <a:t>Jesus</a:t>
            </a:r>
            <a:endParaRPr lang="en-US" sz="3200" dirty="0">
              <a:solidFill>
                <a:schemeClr val="bg1"/>
              </a:solidFill>
            </a:endParaRPr>
          </a:p>
        </p:txBody>
      </p:sp>
      <p:sp>
        <p:nvSpPr>
          <p:cNvPr id="3" name="TextBox 2"/>
          <p:cNvSpPr txBox="1"/>
          <p:nvPr/>
        </p:nvSpPr>
        <p:spPr>
          <a:xfrm>
            <a:off x="1968843" y="0"/>
            <a:ext cx="7175157" cy="6848029"/>
          </a:xfrm>
          <a:prstGeom prst="rect">
            <a:avLst/>
          </a:prstGeom>
          <a:noFill/>
        </p:spPr>
        <p:txBody>
          <a:bodyPr wrap="square" rtlCol="0">
            <a:spAutoFit/>
          </a:bodyPr>
          <a:lstStyle/>
          <a:p>
            <a:r>
              <a:rPr lang="en-US" sz="3200" dirty="0" smtClean="0">
                <a:solidFill>
                  <a:schemeClr val="bg1"/>
                </a:solidFill>
              </a:rPr>
              <a:t>Divine Son of God come to earth as a man</a:t>
            </a:r>
          </a:p>
          <a:p>
            <a:pPr>
              <a:spcBef>
                <a:spcPts val="600"/>
              </a:spcBef>
            </a:pPr>
            <a:r>
              <a:rPr lang="en-US" sz="3200" dirty="0" smtClean="0">
                <a:solidFill>
                  <a:schemeClr val="bg1"/>
                </a:solidFill>
              </a:rPr>
              <a:t>Full revelation of God / wisest teacher</a:t>
            </a:r>
          </a:p>
          <a:p>
            <a:pPr>
              <a:spcBef>
                <a:spcPts val="600"/>
              </a:spcBef>
            </a:pPr>
            <a:r>
              <a:rPr lang="en-US" sz="3200" dirty="0" smtClean="0">
                <a:solidFill>
                  <a:schemeClr val="bg1"/>
                </a:solidFill>
              </a:rPr>
              <a:t>Creator</a:t>
            </a:r>
          </a:p>
          <a:p>
            <a:pPr>
              <a:spcBef>
                <a:spcPts val="600"/>
              </a:spcBef>
            </a:pPr>
            <a:r>
              <a:rPr lang="en-US" sz="3200" dirty="0" smtClean="0">
                <a:solidFill>
                  <a:schemeClr val="bg1"/>
                </a:solidFill>
              </a:rPr>
              <a:t>Ultimate Davidic King and Son of Man</a:t>
            </a:r>
          </a:p>
          <a:p>
            <a:pPr>
              <a:spcBef>
                <a:spcPts val="600"/>
              </a:spcBef>
            </a:pPr>
            <a:r>
              <a:rPr lang="en-US" sz="3200" dirty="0" smtClean="0">
                <a:solidFill>
                  <a:schemeClr val="bg1"/>
                </a:solidFill>
              </a:rPr>
              <a:t>God the Father’s anointed judge</a:t>
            </a:r>
          </a:p>
          <a:p>
            <a:pPr>
              <a:spcBef>
                <a:spcPts val="600"/>
              </a:spcBef>
            </a:pPr>
            <a:r>
              <a:rPr lang="en-US" sz="3200" dirty="0" smtClean="0">
                <a:solidFill>
                  <a:schemeClr val="bg1"/>
                </a:solidFill>
              </a:rPr>
              <a:t>Promised Messiah-Deliverer for Israel</a:t>
            </a:r>
          </a:p>
          <a:p>
            <a:pPr>
              <a:spcBef>
                <a:spcPts val="600"/>
              </a:spcBef>
            </a:pPr>
            <a:r>
              <a:rPr lang="en-US" sz="3200" dirty="0" smtClean="0">
                <a:solidFill>
                  <a:schemeClr val="bg1"/>
                </a:solidFill>
              </a:rPr>
              <a:t>Christ-Savior who offers spiritual life</a:t>
            </a:r>
          </a:p>
          <a:p>
            <a:pPr>
              <a:spcBef>
                <a:spcPts val="600"/>
              </a:spcBef>
            </a:pPr>
            <a:r>
              <a:rPr lang="en-US" sz="3200" dirty="0" smtClean="0">
                <a:solidFill>
                  <a:schemeClr val="bg1"/>
                </a:solidFill>
              </a:rPr>
              <a:t>God’s light / the sacrificial lamb</a:t>
            </a:r>
          </a:p>
          <a:p>
            <a:pPr>
              <a:spcBef>
                <a:spcPts val="600"/>
              </a:spcBef>
            </a:pPr>
            <a:r>
              <a:rPr lang="en-US" sz="3200" dirty="0" smtClean="0">
                <a:solidFill>
                  <a:schemeClr val="bg1"/>
                </a:solidFill>
              </a:rPr>
              <a:t>Bringer of Holy Spirit and New Covenant</a:t>
            </a:r>
          </a:p>
          <a:p>
            <a:pPr>
              <a:spcBef>
                <a:spcPts val="600"/>
              </a:spcBef>
            </a:pPr>
            <a:r>
              <a:rPr lang="en-US" sz="3200" dirty="0" smtClean="0">
                <a:solidFill>
                  <a:schemeClr val="bg1"/>
                </a:solidFill>
              </a:rPr>
              <a:t>Miracle worker / healer</a:t>
            </a:r>
          </a:p>
          <a:p>
            <a:pPr>
              <a:spcBef>
                <a:spcPts val="600"/>
              </a:spcBef>
            </a:pPr>
            <a:r>
              <a:rPr lang="en-US" sz="3200" dirty="0" smtClean="0">
                <a:solidFill>
                  <a:schemeClr val="bg1"/>
                </a:solidFill>
              </a:rPr>
              <a:t>Bridegroom of the Church</a:t>
            </a:r>
          </a:p>
          <a:p>
            <a:pPr>
              <a:spcBef>
                <a:spcPts val="600"/>
              </a:spcBef>
            </a:pPr>
            <a:r>
              <a:rPr lang="en-US" sz="3200" dirty="0" smtClean="0">
                <a:solidFill>
                  <a:schemeClr val="bg1"/>
                </a:solidFill>
              </a:rPr>
              <a:t>Center of worship </a:t>
            </a:r>
            <a:endParaRPr lang="en-US" sz="3200" dirty="0">
              <a:solidFill>
                <a:schemeClr val="bg1"/>
              </a:solidFill>
            </a:endParaRPr>
          </a:p>
        </p:txBody>
      </p:sp>
      <p:cxnSp>
        <p:nvCxnSpPr>
          <p:cNvPr id="5" name="Straight Arrow Connector 4"/>
          <p:cNvCxnSpPr/>
          <p:nvPr/>
        </p:nvCxnSpPr>
        <p:spPr>
          <a:xfrm flipV="1">
            <a:off x="996778" y="378941"/>
            <a:ext cx="1005017" cy="3192105"/>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980302" y="877331"/>
            <a:ext cx="1021493" cy="2693715"/>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996778" y="1396315"/>
            <a:ext cx="1005016" cy="2174731"/>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96777" y="1915299"/>
            <a:ext cx="1005017" cy="16557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96777" y="2615515"/>
            <a:ext cx="1005017" cy="955531"/>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80301" y="3105582"/>
            <a:ext cx="1021493" cy="465464"/>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6777" y="3571046"/>
            <a:ext cx="1005017" cy="4244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96777" y="3571046"/>
            <a:ext cx="1005017" cy="627215"/>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80301" y="3571046"/>
            <a:ext cx="1021493" cy="1234698"/>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777" y="3571046"/>
            <a:ext cx="1005017" cy="179627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96777" y="3571046"/>
            <a:ext cx="1005017" cy="2282961"/>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6777" y="3571046"/>
            <a:ext cx="1005016" cy="2896851"/>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94808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TotalTime>
  <Words>768</Words>
  <Application>Microsoft Office PowerPoint</Application>
  <PresentationFormat>On-screen Show (4:3)</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14</cp:revision>
  <dcterms:created xsi:type="dcterms:W3CDTF">2014-03-27T16:03:44Z</dcterms:created>
  <dcterms:modified xsi:type="dcterms:W3CDTF">2014-04-01T13:21:06Z</dcterms:modified>
</cp:coreProperties>
</file>